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4"/>
  </p:notesMasterIdLst>
  <p:sldIdLst>
    <p:sldId id="257" r:id="rId2"/>
    <p:sldId id="258" r:id="rId3"/>
    <p:sldId id="260" r:id="rId4"/>
    <p:sldId id="261" r:id="rId5"/>
    <p:sldId id="263" r:id="rId6"/>
    <p:sldId id="265" r:id="rId7"/>
    <p:sldId id="259" r:id="rId8"/>
    <p:sldId id="262" r:id="rId9"/>
    <p:sldId id="267" r:id="rId10"/>
    <p:sldId id="268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56" autoAdjust="0"/>
    <p:restoredTop sz="86359" autoAdjust="0"/>
  </p:normalViewPr>
  <p:slideViewPr>
    <p:cSldViewPr snapToGrid="0">
      <p:cViewPr varScale="1">
        <p:scale>
          <a:sx n="77" d="100"/>
          <a:sy n="77" d="100"/>
        </p:scale>
        <p:origin x="65" y="3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5" d="100"/>
          <a:sy n="115" d="100"/>
        </p:scale>
        <p:origin x="3198" y="12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B35ACA-8BF0-4A67-B212-F081AA2F13B0}" type="datetimeFigureOut">
              <a:rPr lang="en-GB" smtClean="0"/>
              <a:t>02/05/2023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6A7DC-D106-427D-A3BA-B1ABE605894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795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6126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Notice the 8.3 style file name.</a:t>
            </a:r>
          </a:p>
          <a:p>
            <a:r>
              <a:rPr lang="en-GB" dirty="0"/>
              <a:t>Ensure the first 6 characters are meaningful to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838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Svg.py produces a map which can display wire numbers in the program, reference points.</a:t>
            </a:r>
          </a:p>
          <a:p>
            <a:r>
              <a:rPr lang="en-GB" dirty="0"/>
              <a:t>Currently limited to my kind of bond programs.</a:t>
            </a:r>
          </a:p>
          <a:p>
            <a:r>
              <a:rPr lang="en-GB" dirty="0"/>
              <a:t>It should also add chip pin numbers. But font sizes are a problem on larger chips.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7891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058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History of CAD</a:t>
            </a:r>
          </a:p>
          <a:p>
            <a:endParaRPr lang="en-GB" dirty="0"/>
          </a:p>
          <a:p>
            <a:r>
              <a:rPr lang="en-GB" dirty="0"/>
              <a:t>Mechanical to </a:t>
            </a:r>
            <a:r>
              <a:rPr lang="en-GB" dirty="0" err="1"/>
              <a:t>pcb</a:t>
            </a:r>
            <a:endParaRPr lang="en-GB" dirty="0"/>
          </a:p>
          <a:p>
            <a:r>
              <a:rPr lang="en-GB" dirty="0"/>
              <a:t>	</a:t>
            </a:r>
            <a:r>
              <a:rPr lang="en-GB" dirty="0" err="1"/>
              <a:t>Pcbs</a:t>
            </a:r>
            <a:r>
              <a:rPr lang="en-GB" dirty="0"/>
              <a:t> in mechanical drawings cant show features, only outlines.</a:t>
            </a:r>
          </a:p>
          <a:p>
            <a:endParaRPr lang="en-GB" dirty="0"/>
          </a:p>
          <a:p>
            <a:r>
              <a:rPr lang="en-GB" dirty="0"/>
              <a:t>PCB CAD software</a:t>
            </a:r>
          </a:p>
          <a:p>
            <a:r>
              <a:rPr lang="en-GB" dirty="0"/>
              <a:t>	Wafer software is a different world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1759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does a CAD file look</a:t>
            </a:r>
          </a:p>
          <a:p>
            <a:r>
              <a:rPr lang="en-GB" dirty="0"/>
              <a:t>USB stick formatted to 2 Gb.</a:t>
            </a:r>
          </a:p>
          <a:p>
            <a:r>
              <a:rPr lang="en-GB" dirty="0"/>
              <a:t>Must be plugged in when machine is booted.</a:t>
            </a:r>
          </a:p>
          <a:p>
            <a:r>
              <a:rPr lang="en-GB" dirty="0"/>
              <a:t>.CAD file suffix but csv file-type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92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2400" dirty="0"/>
              <a:t>Note that it is comma delimited.</a:t>
            </a:r>
          </a:p>
          <a:p>
            <a:r>
              <a:rPr lang="en-GB" sz="2400" dirty="0"/>
              <a:t>Note that it is well formatted so can be read in a text editor</a:t>
            </a:r>
          </a:p>
          <a:p>
            <a:r>
              <a:rPr lang="en-GB" sz="2400" dirty="0"/>
              <a:t>Note that the </a:t>
            </a:r>
            <a:r>
              <a:rPr lang="en-GB" sz="2400" dirty="0" err="1"/>
              <a:t>bondpnt</a:t>
            </a:r>
            <a:r>
              <a:rPr lang="en-GB" sz="2400" dirty="0"/>
              <a:t> #num is one column, no comma separator.</a:t>
            </a:r>
          </a:p>
          <a:p>
            <a:r>
              <a:rPr lang="en-GB" sz="2400" dirty="0"/>
              <a:t>Note that there are few bonding parameters.</a:t>
            </a:r>
          </a:p>
          <a:p>
            <a:r>
              <a:rPr lang="en-GB" sz="2400" dirty="0"/>
              <a:t>To merge two CAD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62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Notice the 8.3 style file name.</a:t>
            </a:r>
          </a:p>
          <a:p>
            <a:r>
              <a:rPr lang="en-GB" dirty="0"/>
              <a:t>Ensure the first 6 characters are meaningful to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499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Must </a:t>
            </a:r>
            <a:r>
              <a:rPr lang="en-GB" dirty="0" err="1"/>
              <a:t>Hve</a:t>
            </a:r>
            <a:r>
              <a:rPr lang="en-GB" dirty="0"/>
              <a:t> a workpiece to hand.</a:t>
            </a:r>
          </a:p>
          <a:p>
            <a:r>
              <a:rPr lang="en-GB" dirty="0"/>
              <a:t>Reference each chip and save in separate files.</a:t>
            </a:r>
          </a:p>
          <a:p>
            <a:r>
              <a:rPr lang="en-GB" dirty="0"/>
              <a:t>Export the CAD files.</a:t>
            </a:r>
          </a:p>
          <a:p>
            <a:r>
              <a:rPr lang="en-GB" dirty="0"/>
              <a:t>In an Excel file, import each CAD file in a separate sheet.</a:t>
            </a:r>
          </a:p>
          <a:p>
            <a:r>
              <a:rPr lang="en-GB" dirty="0"/>
              <a:t>On a new sheet start to build the master references</a:t>
            </a:r>
          </a:p>
          <a:p>
            <a:r>
              <a:rPr lang="en-GB" dirty="0"/>
              <a:t>On another sheet, compile the wire list from each sheet.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454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CSV/Spreadsheet for chip design , listing pad centres for pin 1...</a:t>
            </a:r>
          </a:p>
          <a:p>
            <a:endParaRPr lang="en-GB" dirty="0"/>
          </a:p>
          <a:p>
            <a:r>
              <a:rPr lang="en-GB" dirty="0"/>
              <a:t>From the </a:t>
            </a:r>
            <a:r>
              <a:rPr lang="en-GB" dirty="0" err="1"/>
              <a:t>pcb</a:t>
            </a:r>
            <a:r>
              <a:rPr lang="en-GB" dirty="0"/>
              <a:t> design, corresponding pad centres for the pin nos.</a:t>
            </a:r>
          </a:p>
          <a:p>
            <a:endParaRPr lang="en-GB" dirty="0"/>
          </a:p>
          <a:p>
            <a:r>
              <a:rPr lang="en-GB" dirty="0"/>
              <a:t>The origins may not coincide!!!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377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Cad.py solves the tedious part of irregular chip designs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8630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Notice the 8.3 style file name.</a:t>
            </a:r>
          </a:p>
          <a:p>
            <a:r>
              <a:rPr lang="en-GB" dirty="0"/>
              <a:t>Ensure the first 6 characters are meaningful to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56A7DC-D106-427D-A3BA-B1ABE605894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5797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6999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8000" dirty="0"/>
              <a:t>CAD recipes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Rutherford Appleton laboratory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Wire-bonding @ interconnect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93C5DC3-644C-A88F-CA72-C8C2931782C8}"/>
              </a:ext>
            </a:extLst>
          </p:cNvPr>
          <p:cNvSpPr txBox="1"/>
          <p:nvPr/>
        </p:nvSpPr>
        <p:spPr>
          <a:xfrm>
            <a:off x="528535" y="251353"/>
            <a:ext cx="4018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CAD Examples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79845B-4755-9083-F37C-90CE6F04A691}"/>
              </a:ext>
            </a:extLst>
          </p:cNvPr>
          <p:cNvSpPr txBox="1"/>
          <p:nvPr/>
        </p:nvSpPr>
        <p:spPr>
          <a:xfrm>
            <a:off x="605526" y="6405514"/>
            <a:ext cx="1098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Just a few pics from my home gallery…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9639D1-9A4C-0DAA-1E4B-85474F7E1F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148" y="64736"/>
            <a:ext cx="6390882" cy="63407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2620AD-A19B-B8D2-AFD4-DCACFB0C3C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25" y="1176162"/>
            <a:ext cx="4749582" cy="511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79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FA1C413-5D8F-22F0-919E-C41E75B42B59}"/>
              </a:ext>
            </a:extLst>
          </p:cNvPr>
          <p:cNvSpPr txBox="1">
            <a:spLocks/>
          </p:cNvSpPr>
          <p:nvPr/>
        </p:nvSpPr>
        <p:spPr>
          <a:xfrm>
            <a:off x="2338074" y="1604207"/>
            <a:ext cx="2219111" cy="347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A665770-BAC4-060A-619E-84C5187BF221}"/>
              </a:ext>
            </a:extLst>
          </p:cNvPr>
          <p:cNvSpPr txBox="1">
            <a:spLocks/>
          </p:cNvSpPr>
          <p:nvPr/>
        </p:nvSpPr>
        <p:spPr>
          <a:xfrm>
            <a:off x="2215299" y="2263769"/>
            <a:ext cx="2464663" cy="347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E4D969E-48C8-B7B5-0151-9A16B3056814}"/>
              </a:ext>
            </a:extLst>
          </p:cNvPr>
          <p:cNvSpPr txBox="1">
            <a:spLocks/>
          </p:cNvSpPr>
          <p:nvPr/>
        </p:nvSpPr>
        <p:spPr>
          <a:xfrm>
            <a:off x="94207" y="1848360"/>
            <a:ext cx="2464663" cy="12856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400" dirty="0"/>
              <a:t>For debugging CAD output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GB" sz="24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400" dirty="0"/>
              <a:t>Bonding order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400" dirty="0"/>
              <a:t>Up, left, down, right.</a:t>
            </a:r>
          </a:p>
          <a:p>
            <a:endParaRPr lang="en-GB" sz="24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3201330-B69C-1BEA-6FD8-ECF6B3E1BDB7}"/>
              </a:ext>
            </a:extLst>
          </p:cNvPr>
          <p:cNvSpPr txBox="1">
            <a:spLocks/>
          </p:cNvSpPr>
          <p:nvPr/>
        </p:nvSpPr>
        <p:spPr>
          <a:xfrm>
            <a:off x="178099" y="195686"/>
            <a:ext cx="3083575" cy="829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svg.py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950092D-A223-CF48-97B4-20EB140FF4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8073" y="421849"/>
            <a:ext cx="9518715" cy="644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90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6999" y="639097"/>
            <a:ext cx="6253317" cy="2080453"/>
          </a:xfrm>
        </p:spPr>
        <p:txBody>
          <a:bodyPr>
            <a:normAutofit/>
          </a:bodyPr>
          <a:lstStyle/>
          <a:p>
            <a:br>
              <a:rPr lang="en-US" sz="3600" dirty="0"/>
            </a:br>
            <a:r>
              <a:rPr lang="en-US" sz="3600" dirty="0"/>
              <a:t>Accessible on </a:t>
            </a:r>
            <a:r>
              <a:rPr lang="en-US" sz="3600" dirty="0" err="1"/>
              <a:t>Github</a:t>
            </a:r>
            <a:br>
              <a:rPr lang="en-US" sz="3600" dirty="0"/>
            </a:br>
            <a:br>
              <a:rPr lang="en-US" sz="3600" dirty="0"/>
            </a:br>
            <a:r>
              <a:rPr lang="en-US" sz="2400" dirty="0"/>
              <a:t>https://github.com/paulbuu/cad4wires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Rutherford Appleton laboratory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Wire-bonding @ interconnect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144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520" y="102637"/>
            <a:ext cx="10058400" cy="4528839"/>
          </a:xfrm>
        </p:spPr>
        <p:txBody>
          <a:bodyPr anchor="ctr">
            <a:normAutofit/>
          </a:bodyPr>
          <a:lstStyle/>
          <a:p>
            <a:pPr lvl="0"/>
            <a:br>
              <a:rPr lang="en-US" sz="4800" i="1" dirty="0">
                <a:solidFill>
                  <a:srgbClr val="FFFFFF"/>
                </a:solidFill>
              </a:rPr>
            </a:br>
            <a:r>
              <a:rPr lang="en-US" sz="4800" i="1" dirty="0">
                <a:solidFill>
                  <a:srgbClr val="FFFFFF"/>
                </a:solidFill>
              </a:rPr>
              <a:t>	Mechanical CAD</a:t>
            </a:r>
            <a:br>
              <a:rPr lang="en-US" sz="4800" i="1" dirty="0">
                <a:solidFill>
                  <a:srgbClr val="FFFFFF"/>
                </a:solidFill>
              </a:rPr>
            </a:br>
            <a:r>
              <a:rPr lang="en-US" sz="2400" i="1" dirty="0">
                <a:solidFill>
                  <a:srgbClr val="FFFFFF"/>
                </a:solidFill>
              </a:rPr>
              <a:t>    </a:t>
            </a:r>
            <a:br>
              <a:rPr lang="en-US" sz="4800" i="1" dirty="0">
                <a:solidFill>
                  <a:srgbClr val="FFFFFF"/>
                </a:solidFill>
              </a:rPr>
            </a:br>
            <a:r>
              <a:rPr lang="en-US" sz="4800" i="1" dirty="0">
                <a:solidFill>
                  <a:srgbClr val="FFFFFF"/>
                </a:solidFill>
              </a:rPr>
              <a:t>	PCB CAD </a:t>
            </a:r>
            <a:r>
              <a:rPr lang="en-US" sz="2400" i="1" dirty="0">
                <a:solidFill>
                  <a:srgbClr val="FFFFFF"/>
                </a:solidFill>
              </a:rPr>
              <a:t>(microns)</a:t>
            </a:r>
            <a:br>
              <a:rPr lang="en-US" sz="2400" i="1" dirty="0">
                <a:solidFill>
                  <a:srgbClr val="FFFFFF"/>
                </a:solidFill>
              </a:rPr>
            </a:br>
            <a:br>
              <a:rPr lang="en-US" sz="2400" i="1" dirty="0">
                <a:solidFill>
                  <a:srgbClr val="FFFFFF"/>
                </a:solidFill>
              </a:rPr>
            </a:br>
            <a:r>
              <a:rPr lang="en-US" sz="4800" i="1" dirty="0">
                <a:solidFill>
                  <a:srgbClr val="FFFFFF"/>
                </a:solidFill>
              </a:rPr>
              <a:t>	Wafer CAD </a:t>
            </a:r>
            <a:r>
              <a:rPr lang="en-US" sz="2400" i="1" dirty="0">
                <a:solidFill>
                  <a:srgbClr val="FFFFFF"/>
                </a:solidFill>
              </a:rPr>
              <a:t>(</a:t>
            </a:r>
            <a:r>
              <a:rPr lang="en-US" sz="2400" i="1" dirty="0" err="1">
                <a:solidFill>
                  <a:srgbClr val="FFFFFF"/>
                </a:solidFill>
              </a:rPr>
              <a:t>nannymetres</a:t>
            </a:r>
            <a:r>
              <a:rPr lang="en-US" sz="2400" i="1" dirty="0">
                <a:solidFill>
                  <a:srgbClr val="FFFFFF"/>
                </a:solidFill>
              </a:rPr>
              <a:t>)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638800"/>
            <a:ext cx="10058400" cy="729440"/>
          </a:xfrm>
        </p:spPr>
        <p:txBody>
          <a:bodyPr>
            <a:normAutofit/>
          </a:bodyPr>
          <a:lstStyle/>
          <a:p>
            <a:r>
              <a:rPr lang="en-US" sz="2400" i="1" dirty="0">
                <a:solidFill>
                  <a:srgbClr val="FFFFFF"/>
                </a:solidFill>
              </a:rPr>
              <a:t>Disconnects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39AA3E-96DC-153D-EDE8-A1036AB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1203985"/>
            <a:ext cx="6825005" cy="51187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6B7D79-2B22-52A6-C77B-CA2B2602C5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619" y="575035"/>
            <a:ext cx="3233393" cy="52812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FC5DC3-FEE2-DF6A-27BE-A55CF33CF7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048" y="4252196"/>
            <a:ext cx="4785294" cy="20705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3C5DC3-644C-A88F-CA72-C8C2931782C8}"/>
              </a:ext>
            </a:extLst>
          </p:cNvPr>
          <p:cNvSpPr txBox="1"/>
          <p:nvPr/>
        </p:nvSpPr>
        <p:spPr>
          <a:xfrm>
            <a:off x="647308" y="575035"/>
            <a:ext cx="4018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Export program as CAD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E0AEB7-4092-B33C-EBBA-FB0055E8A5F8}"/>
              </a:ext>
            </a:extLst>
          </p:cNvPr>
          <p:cNvSpPr txBox="1"/>
          <p:nvPr/>
        </p:nvSpPr>
        <p:spPr>
          <a:xfrm>
            <a:off x="2739529" y="6282965"/>
            <a:ext cx="6361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.CAD file suffix but .csv file-type</a:t>
            </a:r>
          </a:p>
        </p:txBody>
      </p:sp>
    </p:spTree>
    <p:extLst>
      <p:ext uri="{BB962C8B-B14F-4D97-AF65-F5344CB8AC3E}">
        <p14:creationId xmlns:p14="http://schemas.microsoft.com/office/powerpoint/2010/main" val="245735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35832F-C1F5-B988-717A-DEBDCF76F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95242" y="451900"/>
            <a:ext cx="2124008" cy="357304"/>
          </a:xfrm>
        </p:spPr>
        <p:txBody>
          <a:bodyPr>
            <a:normAutofit fontScale="92500"/>
          </a:bodyPr>
          <a:lstStyle/>
          <a:p>
            <a:r>
              <a:rPr lang="en-GB" dirty="0"/>
              <a:t>1</a:t>
            </a:r>
            <a:r>
              <a:rPr lang="en-GB" baseline="30000" dirty="0"/>
              <a:t>st</a:t>
            </a:r>
            <a:r>
              <a:rPr lang="en-GB" dirty="0"/>
              <a:t> reference system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17804D-4EAC-DF1E-1EB9-D4B2CC20CA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0674" y="0"/>
            <a:ext cx="6036276" cy="6858000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FA1C413-5D8F-22F0-919E-C41E75B42B59}"/>
              </a:ext>
            </a:extLst>
          </p:cNvPr>
          <p:cNvSpPr txBox="1">
            <a:spLocks/>
          </p:cNvSpPr>
          <p:nvPr/>
        </p:nvSpPr>
        <p:spPr>
          <a:xfrm>
            <a:off x="2300139" y="1338371"/>
            <a:ext cx="2219111" cy="58469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2nd reference system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A665770-BAC4-060A-619E-84C5187BF221}"/>
              </a:ext>
            </a:extLst>
          </p:cNvPr>
          <p:cNvSpPr txBox="1">
            <a:spLocks/>
          </p:cNvSpPr>
          <p:nvPr/>
        </p:nvSpPr>
        <p:spPr>
          <a:xfrm>
            <a:off x="2215299" y="2263769"/>
            <a:ext cx="2464663" cy="652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3rd reference system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37D2C31-80D2-484A-CEA2-5C500F867AAD}"/>
              </a:ext>
            </a:extLst>
          </p:cNvPr>
          <p:cNvSpPr txBox="1">
            <a:spLocks/>
          </p:cNvSpPr>
          <p:nvPr/>
        </p:nvSpPr>
        <p:spPr>
          <a:xfrm>
            <a:off x="3271101" y="3310930"/>
            <a:ext cx="1408861" cy="5328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Bond 1 source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Bond 2 destination</a:t>
            </a:r>
          </a:p>
          <a:p>
            <a:endParaRPr lang="en-GB" sz="1600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3860D0E1-03B3-89C6-C4BD-9CC5ED18D1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795736"/>
              </p:ext>
            </p:extLst>
          </p:nvPr>
        </p:nvGraphicFramePr>
        <p:xfrm>
          <a:off x="-811031" y="4036712"/>
          <a:ext cx="5456706" cy="274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9451">
                  <a:extLst>
                    <a:ext uri="{9D8B030D-6E8A-4147-A177-3AD203B41FA5}">
                      <a16:colId xmlns:a16="http://schemas.microsoft.com/office/drawing/2014/main" val="3282466045"/>
                    </a:ext>
                  </a:extLst>
                </a:gridCol>
                <a:gridCol w="909451">
                  <a:extLst>
                    <a:ext uri="{9D8B030D-6E8A-4147-A177-3AD203B41FA5}">
                      <a16:colId xmlns:a16="http://schemas.microsoft.com/office/drawing/2014/main" val="22814485"/>
                    </a:ext>
                  </a:extLst>
                </a:gridCol>
                <a:gridCol w="909451">
                  <a:extLst>
                    <a:ext uri="{9D8B030D-6E8A-4147-A177-3AD203B41FA5}">
                      <a16:colId xmlns:a16="http://schemas.microsoft.com/office/drawing/2014/main" val="1467212517"/>
                    </a:ext>
                  </a:extLst>
                </a:gridCol>
                <a:gridCol w="909451">
                  <a:extLst>
                    <a:ext uri="{9D8B030D-6E8A-4147-A177-3AD203B41FA5}">
                      <a16:colId xmlns:a16="http://schemas.microsoft.com/office/drawing/2014/main" val="645202919"/>
                    </a:ext>
                  </a:extLst>
                </a:gridCol>
                <a:gridCol w="909451">
                  <a:extLst>
                    <a:ext uri="{9D8B030D-6E8A-4147-A177-3AD203B41FA5}">
                      <a16:colId xmlns:a16="http://schemas.microsoft.com/office/drawing/2014/main" val="1863336525"/>
                    </a:ext>
                  </a:extLst>
                </a:gridCol>
                <a:gridCol w="909451">
                  <a:extLst>
                    <a:ext uri="{9D8B030D-6E8A-4147-A177-3AD203B41FA5}">
                      <a16:colId xmlns:a16="http://schemas.microsoft.com/office/drawing/2014/main" val="2265246278"/>
                    </a:ext>
                  </a:extLst>
                </a:gridCol>
              </a:tblGrid>
              <a:tr h="209864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 err="1"/>
                        <a:t>bondpnt</a:t>
                      </a:r>
                      <a:endParaRPr lang="en-GB" sz="12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#Wire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#Bond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#Ref.sys.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x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/>
                        <a:t>y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7238003"/>
                  </a:ext>
                </a:extLst>
              </a:tr>
            </a:tbl>
          </a:graphicData>
        </a:graphic>
      </p:graphicFrame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1D723C03-E187-B500-73D7-396DDDA73785}"/>
              </a:ext>
            </a:extLst>
          </p:cNvPr>
          <p:cNvSpPr txBox="1">
            <a:spLocks/>
          </p:cNvSpPr>
          <p:nvPr/>
        </p:nvSpPr>
        <p:spPr>
          <a:xfrm>
            <a:off x="3884177" y="-64385"/>
            <a:ext cx="795785" cy="35730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12594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39AA3E-96DC-153D-EDE8-A1036AB7FC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795102" y="452486"/>
            <a:ext cx="6825005" cy="51187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3C5DC3-644C-A88F-CA72-C8C2931782C8}"/>
              </a:ext>
            </a:extLst>
          </p:cNvPr>
          <p:cNvSpPr txBox="1"/>
          <p:nvPr/>
        </p:nvSpPr>
        <p:spPr>
          <a:xfrm>
            <a:off x="647308" y="575035"/>
            <a:ext cx="4018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Import program as CAD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5E9A2-618E-C40B-86EE-01519E3AFE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852" y="1036700"/>
            <a:ext cx="3025439" cy="524626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A0DC64D-8D25-9215-3430-D4B7C70D4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124" y="3336841"/>
            <a:ext cx="4310021" cy="30686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79845B-4755-9083-F37C-90CE6F04A691}"/>
              </a:ext>
            </a:extLst>
          </p:cNvPr>
          <p:cNvSpPr txBox="1"/>
          <p:nvPr/>
        </p:nvSpPr>
        <p:spPr>
          <a:xfrm>
            <a:off x="605526" y="6405514"/>
            <a:ext cx="1098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Note the 8.3 style file names. Ensure the first 6 characters are meaningful to you!</a:t>
            </a:r>
          </a:p>
        </p:txBody>
      </p:sp>
    </p:spTree>
    <p:extLst>
      <p:ext uri="{BB962C8B-B14F-4D97-AF65-F5344CB8AC3E}">
        <p14:creationId xmlns:p14="http://schemas.microsoft.com/office/powerpoint/2010/main" val="4091915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D2E21B-CCB5-382C-9BB2-FD02D1174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63906" y="6119602"/>
            <a:ext cx="2791753" cy="609600"/>
          </a:xfrm>
        </p:spPr>
        <p:txBody>
          <a:bodyPr>
            <a:noAutofit/>
          </a:bodyPr>
          <a:lstStyle/>
          <a:p>
            <a:r>
              <a:rPr lang="en-GB" sz="4000" dirty="0"/>
              <a:t>LPD Module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12BBA1-4E92-9470-FDFB-F184F05732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64314"/>
            <a:ext cx="12192000" cy="8086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1053E77-0731-6C2C-789E-9A8A40EF1E67}"/>
              </a:ext>
            </a:extLst>
          </p:cNvPr>
          <p:cNvSpPr txBox="1"/>
          <p:nvPr/>
        </p:nvSpPr>
        <p:spPr>
          <a:xfrm>
            <a:off x="171278" y="3704497"/>
            <a:ext cx="1432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___LPD1___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014CD72-3F9F-59DC-7923-94D4A84667FA}"/>
              </a:ext>
            </a:extLst>
          </p:cNvPr>
          <p:cNvSpPr txBox="1"/>
          <p:nvPr/>
        </p:nvSpPr>
        <p:spPr>
          <a:xfrm>
            <a:off x="10588433" y="3674052"/>
            <a:ext cx="1432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___LPD8___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40915F8-66AA-0944-4326-4773815B89C4}"/>
              </a:ext>
            </a:extLst>
          </p:cNvPr>
          <p:cNvSpPr txBox="1"/>
          <p:nvPr/>
        </p:nvSpPr>
        <p:spPr>
          <a:xfrm>
            <a:off x="1675050" y="3674052"/>
            <a:ext cx="8868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____________________________________LPD2-7_________________________________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31DE0B-1A13-FD81-85F0-52CBDD48AD3F}"/>
              </a:ext>
            </a:extLst>
          </p:cNvPr>
          <p:cNvSpPr txBox="1"/>
          <p:nvPr/>
        </p:nvSpPr>
        <p:spPr>
          <a:xfrm>
            <a:off x="1093771" y="0"/>
            <a:ext cx="10317345" cy="1844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000" dirty="0"/>
              <a:t>One die program proved inadequate over time</a:t>
            </a:r>
          </a:p>
          <a:p>
            <a:pPr>
              <a:lnSpc>
                <a:spcPct val="200000"/>
              </a:lnSpc>
            </a:pPr>
            <a:r>
              <a:rPr lang="en-GB" sz="2000" dirty="0"/>
              <a:t>Each end die acquired its own program</a:t>
            </a:r>
          </a:p>
          <a:p>
            <a:pPr>
              <a:lnSpc>
                <a:spcPct val="200000"/>
              </a:lnSpc>
            </a:pPr>
            <a:r>
              <a:rPr lang="en-GB" sz="2000" dirty="0"/>
              <a:t>Eventually combined all 3 programs to bond a complete module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63E1E3-1453-8BC8-44D3-FF99DF84B4CC}"/>
              </a:ext>
            </a:extLst>
          </p:cNvPr>
          <p:cNvSpPr txBox="1"/>
          <p:nvPr/>
        </p:nvSpPr>
        <p:spPr>
          <a:xfrm>
            <a:off x="1255612" y="1844095"/>
            <a:ext cx="2689258" cy="1155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/>
              <a:t>Reference each die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Save as new prog</a:t>
            </a:r>
          </a:p>
          <a:p>
            <a:pPr>
              <a:lnSpc>
                <a:spcPct val="150000"/>
              </a:lnSpc>
            </a:pPr>
            <a:r>
              <a:rPr lang="en-GB" sz="1600" dirty="0"/>
              <a:t>Export each CAD file.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DEDB2C-8002-66BD-6A51-6E72528A8E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5" y="4238447"/>
            <a:ext cx="12165027" cy="2618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94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452268-9953-AF43-D2D6-C32890D28B17}"/>
              </a:ext>
            </a:extLst>
          </p:cNvPr>
          <p:cNvSpPr txBox="1"/>
          <p:nvPr/>
        </p:nvSpPr>
        <p:spPr>
          <a:xfrm>
            <a:off x="969584" y="2862465"/>
            <a:ext cx="996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Wafer CAD data (bond pad centres)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A4155FB-338F-0F05-FAB9-1941AA20AB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929292"/>
              </p:ext>
            </p:extLst>
          </p:nvPr>
        </p:nvGraphicFramePr>
        <p:xfrm>
          <a:off x="1007706" y="3531736"/>
          <a:ext cx="4338735" cy="22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6245">
                  <a:extLst>
                    <a:ext uri="{9D8B030D-6E8A-4147-A177-3AD203B41FA5}">
                      <a16:colId xmlns:a16="http://schemas.microsoft.com/office/drawing/2014/main" val="3828181177"/>
                    </a:ext>
                  </a:extLst>
                </a:gridCol>
                <a:gridCol w="1446245">
                  <a:extLst>
                    <a:ext uri="{9D8B030D-6E8A-4147-A177-3AD203B41FA5}">
                      <a16:colId xmlns:a16="http://schemas.microsoft.com/office/drawing/2014/main" val="3464937726"/>
                    </a:ext>
                  </a:extLst>
                </a:gridCol>
                <a:gridCol w="1446245">
                  <a:extLst>
                    <a:ext uri="{9D8B030D-6E8A-4147-A177-3AD203B41FA5}">
                      <a16:colId xmlns:a16="http://schemas.microsoft.com/office/drawing/2014/main" val="3187229364"/>
                    </a:ext>
                  </a:extLst>
                </a:gridCol>
              </a:tblGrid>
              <a:tr h="456112">
                <a:tc>
                  <a:txBody>
                    <a:bodyPr/>
                    <a:lstStyle/>
                    <a:p>
                      <a:r>
                        <a:rPr lang="en-GB" dirty="0"/>
                        <a:t>Pin no.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559999"/>
                  </a:ext>
                </a:extLst>
              </a:tr>
              <a:tr h="456112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63.0515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188.829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3225695"/>
                  </a:ext>
                </a:extLst>
              </a:tr>
              <a:tr h="456112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63.0515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188.709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363555"/>
                  </a:ext>
                </a:extLst>
              </a:tr>
              <a:tr h="456112"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898049"/>
                  </a:ext>
                </a:extLst>
              </a:tr>
              <a:tr h="456112">
                <a:tc>
                  <a:txBody>
                    <a:bodyPr/>
                    <a:lstStyle/>
                    <a:p>
                      <a:r>
                        <a:rPr lang="en-GB" dirty="0"/>
                        <a:t>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63.48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189.2235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544255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DC64E525-8BE8-202A-FEAB-FA74C4713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5085433"/>
              </p:ext>
            </p:extLst>
          </p:nvPr>
        </p:nvGraphicFramePr>
        <p:xfrm>
          <a:off x="6083559" y="3554962"/>
          <a:ext cx="5075853" cy="2272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1951">
                  <a:extLst>
                    <a:ext uri="{9D8B030D-6E8A-4147-A177-3AD203B41FA5}">
                      <a16:colId xmlns:a16="http://schemas.microsoft.com/office/drawing/2014/main" val="3067119869"/>
                    </a:ext>
                  </a:extLst>
                </a:gridCol>
                <a:gridCol w="1691951">
                  <a:extLst>
                    <a:ext uri="{9D8B030D-6E8A-4147-A177-3AD203B41FA5}">
                      <a16:colId xmlns:a16="http://schemas.microsoft.com/office/drawing/2014/main" val="1635412887"/>
                    </a:ext>
                  </a:extLst>
                </a:gridCol>
                <a:gridCol w="1691951">
                  <a:extLst>
                    <a:ext uri="{9D8B030D-6E8A-4147-A177-3AD203B41FA5}">
                      <a16:colId xmlns:a16="http://schemas.microsoft.com/office/drawing/2014/main" val="3187229364"/>
                    </a:ext>
                  </a:extLst>
                </a:gridCol>
              </a:tblGrid>
              <a:tr h="293432">
                <a:tc>
                  <a:txBody>
                    <a:bodyPr/>
                    <a:lstStyle/>
                    <a:p>
                      <a:r>
                        <a:rPr lang="en-GB" dirty="0"/>
                        <a:t>Pin (</a:t>
                      </a:r>
                      <a:r>
                        <a:rPr lang="en-GB" dirty="0" err="1"/>
                        <a:t>rpt</a:t>
                      </a:r>
                      <a:r>
                        <a:rPr lang="en-GB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6559999"/>
                  </a:ext>
                </a:extLst>
              </a:tr>
              <a:tr h="513505"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60.3515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188.829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3225695"/>
                  </a:ext>
                </a:extLst>
              </a:tr>
              <a:tr h="513505"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57.0515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188.709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363555"/>
                  </a:ext>
                </a:extLst>
              </a:tr>
              <a:tr h="293432"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898049"/>
                  </a:ext>
                </a:extLst>
              </a:tr>
              <a:tr h="513505">
                <a:tc>
                  <a:txBody>
                    <a:bodyPr/>
                    <a:lstStyle/>
                    <a:p>
                      <a:r>
                        <a:rPr lang="en-GB" dirty="0"/>
                        <a:t>344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63.48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192.1235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54425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1B8E0C1-E355-B5E9-6F97-7C710CB8BA4C}"/>
              </a:ext>
            </a:extLst>
          </p:cNvPr>
          <p:cNvSpPr txBox="1"/>
          <p:nvPr/>
        </p:nvSpPr>
        <p:spPr>
          <a:xfrm>
            <a:off x="6026915" y="2885405"/>
            <a:ext cx="4699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PCB CAD data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B7AB82-89CD-0C99-50CB-59E1B0410B06}"/>
              </a:ext>
            </a:extLst>
          </p:cNvPr>
          <p:cNvSpPr txBox="1"/>
          <p:nvPr/>
        </p:nvSpPr>
        <p:spPr>
          <a:xfrm>
            <a:off x="912940" y="651085"/>
            <a:ext cx="996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/>
              <a:t>Generating a CAD file</a:t>
            </a:r>
          </a:p>
        </p:txBody>
      </p:sp>
    </p:spTree>
    <p:extLst>
      <p:ext uri="{BB962C8B-B14F-4D97-AF65-F5344CB8AC3E}">
        <p14:creationId xmlns:p14="http://schemas.microsoft.com/office/powerpoint/2010/main" val="40988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35832F-C1F5-B988-717A-DEBDCF76FE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47629" y="665376"/>
            <a:ext cx="1021907" cy="829558"/>
          </a:xfrm>
        </p:spPr>
        <p:txBody>
          <a:bodyPr>
            <a:noAutofit/>
          </a:bodyPr>
          <a:lstStyle/>
          <a:p>
            <a:r>
              <a:rPr lang="en-GB" sz="1200" dirty="0"/>
              <a:t>US power</a:t>
            </a:r>
          </a:p>
          <a:p>
            <a:pPr>
              <a:spcBef>
                <a:spcPts val="0"/>
              </a:spcBef>
            </a:pPr>
            <a:r>
              <a:rPr lang="en-GB" sz="1200" dirty="0"/>
              <a:t>US time</a:t>
            </a:r>
          </a:p>
          <a:p>
            <a:pPr>
              <a:spcBef>
                <a:spcPts val="0"/>
              </a:spcBef>
            </a:pPr>
            <a:r>
              <a:rPr lang="en-GB" sz="1200" dirty="0"/>
              <a:t>Bond force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FA1C413-5D8F-22F0-919E-C41E75B42B59}"/>
              </a:ext>
            </a:extLst>
          </p:cNvPr>
          <p:cNvSpPr txBox="1">
            <a:spLocks/>
          </p:cNvSpPr>
          <p:nvPr/>
        </p:nvSpPr>
        <p:spPr>
          <a:xfrm>
            <a:off x="2338074" y="1604207"/>
            <a:ext cx="2219111" cy="347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A665770-BAC4-060A-619E-84C5187BF221}"/>
              </a:ext>
            </a:extLst>
          </p:cNvPr>
          <p:cNvSpPr txBox="1">
            <a:spLocks/>
          </p:cNvSpPr>
          <p:nvPr/>
        </p:nvSpPr>
        <p:spPr>
          <a:xfrm>
            <a:off x="2215299" y="2263769"/>
            <a:ext cx="2464663" cy="34745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37D2C31-80D2-484A-CEA2-5C500F867AAD}"/>
              </a:ext>
            </a:extLst>
          </p:cNvPr>
          <p:cNvSpPr txBox="1">
            <a:spLocks/>
          </p:cNvSpPr>
          <p:nvPr/>
        </p:nvSpPr>
        <p:spPr>
          <a:xfrm>
            <a:off x="37253" y="2479248"/>
            <a:ext cx="4642709" cy="17722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i="1" dirty="0"/>
              <a:t>Rotation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If the layout is wanted in a different orientation.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i="1" dirty="0"/>
              <a:t>Scale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If the </a:t>
            </a:r>
            <a:r>
              <a:rPr lang="en-GB" sz="1200" dirty="0" err="1"/>
              <a:t>pcb</a:t>
            </a:r>
            <a:r>
              <a:rPr lang="en-GB" sz="1200" dirty="0"/>
              <a:t> shrinkage is significant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600" i="1" dirty="0"/>
              <a:t>Translation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To centre the job on the bonder table coordinates</a:t>
            </a:r>
          </a:p>
          <a:p>
            <a:endParaRPr lang="en-GB" sz="1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90BDE5-09C7-7C1C-BD67-A5ABBC40D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0595" y="0"/>
            <a:ext cx="5159751" cy="6858000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E4D969E-48C8-B7B5-0151-9A16B3056814}"/>
              </a:ext>
            </a:extLst>
          </p:cNvPr>
          <p:cNvSpPr txBox="1">
            <a:spLocks/>
          </p:cNvSpPr>
          <p:nvPr/>
        </p:nvSpPr>
        <p:spPr>
          <a:xfrm>
            <a:off x="37253" y="4828093"/>
            <a:ext cx="4642709" cy="1364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Bonding ‘Out’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Assumes chip to substrate, chip as source.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 i.e. not packages bonded inwards</a:t>
            </a:r>
          </a:p>
          <a:p>
            <a:endParaRPr lang="en-GB" sz="160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B894D813-DB19-CC63-9339-AC5744590D7A}"/>
              </a:ext>
            </a:extLst>
          </p:cNvPr>
          <p:cNvSpPr txBox="1">
            <a:spLocks/>
          </p:cNvSpPr>
          <p:nvPr/>
        </p:nvSpPr>
        <p:spPr>
          <a:xfrm>
            <a:off x="37253" y="1567245"/>
            <a:ext cx="4642709" cy="7688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No Split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True if one die row bonds to one </a:t>
            </a:r>
            <a:r>
              <a:rPr lang="en-GB" sz="1200" dirty="0" err="1"/>
              <a:t>pcb</a:t>
            </a:r>
            <a:r>
              <a:rPr lang="en-GB" sz="1200" dirty="0"/>
              <a:t> row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1200" dirty="0"/>
              <a:t>False if one die row bonds to more than one </a:t>
            </a:r>
            <a:r>
              <a:rPr lang="en-GB" sz="1200" dirty="0" err="1"/>
              <a:t>pcb</a:t>
            </a:r>
            <a:r>
              <a:rPr lang="en-GB" sz="1200" dirty="0"/>
              <a:t> row.</a:t>
            </a:r>
          </a:p>
          <a:p>
            <a:endParaRPr lang="en-GB" sz="1600" dirty="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73201330-B69C-1BEA-6FD8-ECF6B3E1BDB7}"/>
              </a:ext>
            </a:extLst>
          </p:cNvPr>
          <p:cNvSpPr txBox="1">
            <a:spLocks/>
          </p:cNvSpPr>
          <p:nvPr/>
        </p:nvSpPr>
        <p:spPr>
          <a:xfrm>
            <a:off x="178099" y="195686"/>
            <a:ext cx="3083575" cy="8295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dirty="0"/>
              <a:t>cad.py</a:t>
            </a:r>
          </a:p>
        </p:txBody>
      </p:sp>
    </p:spTree>
    <p:extLst>
      <p:ext uri="{BB962C8B-B14F-4D97-AF65-F5344CB8AC3E}">
        <p14:creationId xmlns:p14="http://schemas.microsoft.com/office/powerpoint/2010/main" val="2925706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93C5DC3-644C-A88F-CA72-C8C2931782C8}"/>
              </a:ext>
            </a:extLst>
          </p:cNvPr>
          <p:cNvSpPr txBox="1"/>
          <p:nvPr/>
        </p:nvSpPr>
        <p:spPr>
          <a:xfrm>
            <a:off x="605526" y="599311"/>
            <a:ext cx="40189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i="1" dirty="0"/>
              <a:t>CAD Examples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179845B-4755-9083-F37C-90CE6F04A691}"/>
              </a:ext>
            </a:extLst>
          </p:cNvPr>
          <p:cNvSpPr txBox="1"/>
          <p:nvPr/>
        </p:nvSpPr>
        <p:spPr>
          <a:xfrm>
            <a:off x="605526" y="6405514"/>
            <a:ext cx="10980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Just a few pics from my home gallery…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0BCB6-A6CE-553E-55B9-4ACC1CB12C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306" y="29626"/>
            <a:ext cx="7785193" cy="637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7255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{7AAD1E9C-D0A1-48ED-BCCE-548308381324}tf56160789_win32</Template>
  <TotalTime>872</TotalTime>
  <Words>643</Words>
  <Application>Microsoft Office PowerPoint</Application>
  <PresentationFormat>Widescreen</PresentationFormat>
  <Paragraphs>141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Bookman Old Style</vt:lpstr>
      <vt:lpstr>Calibri</vt:lpstr>
      <vt:lpstr>Franklin Gothic Book</vt:lpstr>
      <vt:lpstr>1_RetrospectVTI</vt:lpstr>
      <vt:lpstr>CAD recipes</vt:lpstr>
      <vt:lpstr>  Mechanical CAD       PCB CAD (microns)   Wafer CAD (nannymetres)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Accessible on Github  https://github.com/paulbuu/cad4wires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CAD recipes</dc:title>
  <dc:creator>Booker, Paul (STFC,RAL,TECH)</dc:creator>
  <cp:lastModifiedBy>Booker, Paul (STFC,RAL,TECH)</cp:lastModifiedBy>
  <cp:revision>12</cp:revision>
  <dcterms:created xsi:type="dcterms:W3CDTF">2022-09-26T14:52:48Z</dcterms:created>
  <dcterms:modified xsi:type="dcterms:W3CDTF">2023-05-02T13:57:22Z</dcterms:modified>
</cp:coreProperties>
</file>

<file path=docProps/thumbnail.jpeg>
</file>